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  <p:sldId id="261" r:id="rId7"/>
    <p:sldId id="265" r:id="rId8"/>
    <p:sldId id="266" r:id="rId9"/>
    <p:sldId id="268" r:id="rId10"/>
    <p:sldId id="270" r:id="rId11"/>
    <p:sldId id="267" r:id="rId12"/>
    <p:sldId id="271" r:id="rId13"/>
    <p:sldId id="273" r:id="rId14"/>
    <p:sldId id="272" r:id="rId15"/>
    <p:sldId id="274" r:id="rId16"/>
    <p:sldId id="277" r:id="rId17"/>
    <p:sldId id="275" r:id="rId18"/>
    <p:sldId id="276" r:id="rId19"/>
    <p:sldId id="279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69" r:id="rId29"/>
    <p:sldId id="262" r:id="rId30"/>
    <p:sldId id="263" r:id="rId31"/>
    <p:sldId id="2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8"/>
    <p:restoredTop sz="96405"/>
  </p:normalViewPr>
  <p:slideViewPr>
    <p:cSldViewPr snapToGrid="0">
      <p:cViewPr varScale="1">
        <p:scale>
          <a:sx n="118" d="100"/>
          <a:sy n="118" d="100"/>
        </p:scale>
        <p:origin x="216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68875"/>
                <a:lumOff val="31125"/>
              </a:schemeClr>
            </a:gs>
            <a:gs pos="49000">
              <a:schemeClr val="bg2">
                <a:shade val="100000"/>
                <a:hueMod val="100000"/>
                <a:satMod val="110000"/>
                <a:lumMod val="65193"/>
                <a:lumOff val="34807"/>
              </a:schemeClr>
            </a:gs>
            <a:gs pos="100000">
              <a:schemeClr val="bg2">
                <a:shade val="78000"/>
                <a:hueMod val="44000"/>
                <a:satMod val="200000"/>
                <a:lumMod val="95007"/>
                <a:lumOff val="4993"/>
              </a:schemeClr>
            </a:gs>
          </a:gsLst>
          <a:lin ang="252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5/18/23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ec2/instance-types/g5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ion.cnn.com/2023/05/04/tech/writers-strike-ai/index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6.03762.pdf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AE336-CDB5-A244-8436-D4B7585C0C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Generative AI in Organisations:</a:t>
            </a:r>
            <a:br>
              <a:rPr lang="en-GB" sz="4000" dirty="0"/>
            </a:br>
            <a:r>
              <a:rPr lang="en-GB" sz="4000" dirty="0"/>
              <a:t>Challenges and Opportunities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4B4B70-BF02-6858-5F01-828F0BB6FB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ODSC Europe 2023 – Heiko Hotz</a:t>
            </a:r>
          </a:p>
        </p:txBody>
      </p:sp>
    </p:spTree>
    <p:extLst>
      <p:ext uri="{BB962C8B-B14F-4D97-AF65-F5344CB8AC3E}">
        <p14:creationId xmlns:p14="http://schemas.microsoft.com/office/powerpoint/2010/main" val="608364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4231-C677-D4B5-E67D-048C4E31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Decoder-only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38610-B7F5-3F9C-7D04-2EBC1C6A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4" y="2114914"/>
            <a:ext cx="4170589" cy="4481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E7A37-319A-DD2B-AC29-115B67C12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606" y="2505456"/>
            <a:ext cx="6577108" cy="35993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600" dirty="0"/>
              <a:t>Decoder:</a:t>
            </a:r>
          </a:p>
          <a:p>
            <a:r>
              <a:rPr lang="en-GB" dirty="0"/>
              <a:t>Generates output sequence one token at a time</a:t>
            </a:r>
          </a:p>
          <a:p>
            <a:r>
              <a:rPr lang="en-GB" dirty="0"/>
              <a:t>Unidirectional: It has access only to the words to the left</a:t>
            </a:r>
          </a:p>
          <a:p>
            <a:r>
              <a:rPr lang="en-GB" dirty="0"/>
              <a:t>Autoregressive: Each next token is predicted based on the tokens that came before </a:t>
            </a:r>
          </a:p>
          <a:p>
            <a:r>
              <a:rPr lang="en-GB" dirty="0"/>
              <a:t>Example: Text generation (All GPT models are decoder-only)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8A21E-A13B-0379-052E-CF3FF9C1F0BF}"/>
              </a:ext>
            </a:extLst>
          </p:cNvPr>
          <p:cNvSpPr/>
          <p:nvPr/>
        </p:nvSpPr>
        <p:spPr>
          <a:xfrm>
            <a:off x="2211938" y="2360153"/>
            <a:ext cx="1284514" cy="384704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3E776-BE7D-1441-60F8-972B377D154B}"/>
              </a:ext>
            </a:extLst>
          </p:cNvPr>
          <p:cNvSpPr txBox="1"/>
          <p:nvPr/>
        </p:nvSpPr>
        <p:spPr>
          <a:xfrm>
            <a:off x="3312075" y="2034365"/>
            <a:ext cx="117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1201022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4231-C677-D4B5-E67D-048C4E31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train decoder-only models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F090F74-9BAF-FD1C-6503-CCA55C7CD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11206879" cy="3599316"/>
          </a:xfrm>
        </p:spPr>
        <p:txBody>
          <a:bodyPr/>
          <a:lstStyle/>
          <a:p>
            <a:pPr marL="0" indent="0">
              <a:buNone/>
            </a:pPr>
            <a:r>
              <a:rPr lang="en-GB" sz="3200" dirty="0"/>
              <a:t>Step1: Self-supervised </a:t>
            </a:r>
            <a:r>
              <a:rPr lang="en-GB" sz="3200" b="1" i="1" dirty="0"/>
              <a:t>pretraining</a:t>
            </a:r>
          </a:p>
          <a:p>
            <a:r>
              <a:rPr lang="en-GB" dirty="0"/>
              <a:t>Feed the model with text from left to right and it learns to predict the next …</a:t>
            </a:r>
          </a:p>
          <a:p>
            <a:r>
              <a:rPr lang="en-GB" dirty="0"/>
              <a:t>Self-supervised because it uses unlabelled data and creates the label on its own (by masking the next word)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3200" dirty="0"/>
              <a:t>Step 2: Train (finetune) the model on human feedback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0768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4231-C677-D4B5-E67D-048C4E31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using human feedback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039ADD-C02A-172A-3FFA-F8E2A9555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095389"/>
            <a:ext cx="7772400" cy="460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6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2D4A0-3D41-FC5D-7336-3E5EFBF2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is Generative AI &amp; how does it work?</a:t>
            </a:r>
          </a:p>
          <a:p>
            <a:r>
              <a:rPr lang="en-GB" sz="3600" dirty="0">
                <a:solidFill>
                  <a:srgbClr val="002060"/>
                </a:solidFill>
              </a:rPr>
              <a:t>How to use Large Language Models (LLMs)?</a:t>
            </a:r>
          </a:p>
          <a:p>
            <a:r>
              <a:rPr lang="en-GB" sz="3600" dirty="0"/>
              <a:t>Demo: Chat with your document</a:t>
            </a:r>
          </a:p>
          <a:p>
            <a:r>
              <a:rPr lang="en-GB" sz="3600" dirty="0"/>
              <a:t>Bias and ethics in Generative AI</a:t>
            </a:r>
          </a:p>
        </p:txBody>
      </p:sp>
    </p:spTree>
    <p:extLst>
      <p:ext uri="{BB962C8B-B14F-4D97-AF65-F5344CB8AC3E}">
        <p14:creationId xmlns:p14="http://schemas.microsoft.com/office/powerpoint/2010/main" val="3804230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4ED-BF83-1846-DDB9-F8E69492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deploy Large Language Models?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5C34-BF13-3159-2F2C-4C14B11F3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641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There are different ways to use LLMs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2D4A0-3D41-FC5D-7336-3E5EFBF2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API-based (</a:t>
            </a:r>
            <a:r>
              <a:rPr lang="en-GB" sz="3600" dirty="0" err="1"/>
              <a:t>OpenAI</a:t>
            </a:r>
            <a:r>
              <a:rPr lang="en-GB" sz="3600" dirty="0"/>
              <a:t>)</a:t>
            </a:r>
          </a:p>
          <a:p>
            <a:r>
              <a:rPr lang="en-GB" sz="3600" dirty="0"/>
              <a:t>Self-hosted on local machine</a:t>
            </a:r>
          </a:p>
          <a:p>
            <a:r>
              <a:rPr lang="en-GB" sz="3600" dirty="0"/>
              <a:t>Hosted in Cloud</a:t>
            </a:r>
          </a:p>
        </p:txBody>
      </p:sp>
    </p:spTree>
    <p:extLst>
      <p:ext uri="{BB962C8B-B14F-4D97-AF65-F5344CB8AC3E}">
        <p14:creationId xmlns:p14="http://schemas.microsoft.com/office/powerpoint/2010/main" val="375317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Self-hosting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736B6-531D-859B-501B-76126DF96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170" y="2223726"/>
            <a:ext cx="6444343" cy="42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32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 with self-hosting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2D4A0-3D41-FC5D-7336-3E5EFBF2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GPU Memory!</a:t>
            </a:r>
          </a:p>
        </p:txBody>
      </p:sp>
    </p:spTree>
    <p:extLst>
      <p:ext uri="{BB962C8B-B14F-4D97-AF65-F5344CB8AC3E}">
        <p14:creationId xmlns:p14="http://schemas.microsoft.com/office/powerpoint/2010/main" val="270492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Cloud providers can help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4728A-6EC0-7C91-8229-D60DE336D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5129"/>
            <a:ext cx="7772400" cy="3669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A1E10E-5C30-DBA3-3D04-66184D340F34}"/>
              </a:ext>
            </a:extLst>
          </p:cNvPr>
          <p:cNvSpPr txBox="1"/>
          <p:nvPr/>
        </p:nvSpPr>
        <p:spPr>
          <a:xfrm>
            <a:off x="2726871" y="6336403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https://aws.amazon.com/ec2/instance-types/g5/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64311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4ED-BF83-1846-DDB9-F8E69492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use Large Language Models?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5C34-BF13-3159-2F2C-4C14B11F3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657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2D4A0-3D41-FC5D-7336-3E5EFBF2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rgbClr val="002060"/>
                </a:solidFill>
              </a:rPr>
              <a:t>What is Generative AI &amp; how does it work?</a:t>
            </a:r>
          </a:p>
          <a:p>
            <a:r>
              <a:rPr lang="en-GB" sz="3600" dirty="0"/>
              <a:t>How to use Large Language Models (LLMs)?</a:t>
            </a:r>
          </a:p>
          <a:p>
            <a:r>
              <a:rPr lang="en-GB" sz="3600" dirty="0"/>
              <a:t>Demo: Chat with your document</a:t>
            </a:r>
          </a:p>
          <a:p>
            <a:r>
              <a:rPr lang="en-GB" sz="3600" dirty="0"/>
              <a:t>Bias and ethics in Generative AI</a:t>
            </a:r>
          </a:p>
        </p:txBody>
      </p:sp>
    </p:spTree>
    <p:extLst>
      <p:ext uri="{BB962C8B-B14F-4D97-AF65-F5344CB8AC3E}">
        <p14:creationId xmlns:p14="http://schemas.microsoft.com/office/powerpoint/2010/main" val="28825362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API use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E6223BF-613F-FEE2-6703-6F92B034240B}"/>
              </a:ext>
            </a:extLst>
          </p:cNvPr>
          <p:cNvSpPr txBox="1"/>
          <p:nvPr/>
        </p:nvSpPr>
        <p:spPr>
          <a:xfrm>
            <a:off x="4778828" y="3715952"/>
            <a:ext cx="174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&lt;SCREENSHOT&gt;</a:t>
            </a:r>
          </a:p>
        </p:txBody>
      </p:sp>
    </p:spTree>
    <p:extLst>
      <p:ext uri="{BB962C8B-B14F-4D97-AF65-F5344CB8AC3E}">
        <p14:creationId xmlns:p14="http://schemas.microsoft.com/office/powerpoint/2010/main" val="4250041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Better: playground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11873C-12F6-329C-DEEB-463598F6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561" y="2231571"/>
            <a:ext cx="3209810" cy="42300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CD1C7DF-F28F-42FF-831A-7FFEBD2FB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831" y="2452608"/>
            <a:ext cx="6959600" cy="3788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906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4ED-BF83-1846-DDB9-F8E69492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build applications with LLMs?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5C34-BF13-3159-2F2C-4C14B11F3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2798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A055A-8038-9F73-E575-AA7266AE0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80199"/>
            <a:ext cx="7772400" cy="434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98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55699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2D4A0-3D41-FC5D-7336-3E5EFBF2F9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 dirty="0"/>
              <a:t>What is Generative AI &amp; how does it work?</a:t>
            </a:r>
          </a:p>
          <a:p>
            <a:r>
              <a:rPr lang="en-GB" sz="3600" dirty="0"/>
              <a:t>How to use Large Language Models (LLMs)?</a:t>
            </a:r>
          </a:p>
          <a:p>
            <a:r>
              <a:rPr lang="en-GB" sz="3600" dirty="0"/>
              <a:t>Demo: Chat with your document</a:t>
            </a:r>
          </a:p>
          <a:p>
            <a:r>
              <a:rPr lang="en-GB" sz="3600" dirty="0">
                <a:solidFill>
                  <a:srgbClr val="002060"/>
                </a:solidFill>
              </a:rPr>
              <a:t>Bias and ethics in Generative AI</a:t>
            </a:r>
          </a:p>
        </p:txBody>
      </p:sp>
    </p:spTree>
    <p:extLst>
      <p:ext uri="{BB962C8B-B14F-4D97-AF65-F5344CB8AC3E}">
        <p14:creationId xmlns:p14="http://schemas.microsoft.com/office/powerpoint/2010/main" val="3116133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Bias in LLMs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8FCC3E-9EAD-F325-824F-797BF3D2C239}"/>
              </a:ext>
            </a:extLst>
          </p:cNvPr>
          <p:cNvSpPr txBox="1"/>
          <p:nvPr/>
        </p:nvSpPr>
        <p:spPr>
          <a:xfrm>
            <a:off x="5323113" y="3777342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SCREENSHOT</a:t>
            </a:r>
          </a:p>
        </p:txBody>
      </p:sp>
    </p:spTree>
    <p:extLst>
      <p:ext uri="{BB962C8B-B14F-4D97-AF65-F5344CB8AC3E}">
        <p14:creationId xmlns:p14="http://schemas.microsoft.com/office/powerpoint/2010/main" val="673864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6689-A3D3-82CE-19D7-E355550D6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Ethics with (Generative) AI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76739C-8246-7F50-44D0-74081197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715685"/>
            <a:ext cx="7772400" cy="14266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D8BC2A-2819-BAAF-1BAA-BD2DAFD6AD6F}"/>
              </a:ext>
            </a:extLst>
          </p:cNvPr>
          <p:cNvSpPr txBox="1"/>
          <p:nvPr/>
        </p:nvSpPr>
        <p:spPr>
          <a:xfrm>
            <a:off x="1774371" y="5268685"/>
            <a:ext cx="10112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https://edition.cnn.com/2023/05/04/tech/writers-strike-ai/index.html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50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4ED-BF83-1846-DDB9-F8E69492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5C34-BF13-3159-2F2C-4C14B11F3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873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EBF2-C1D5-9D7F-70CB-472BF98F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 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8486E-BD65-EB1B-3D51-0A5841F69D8B}"/>
              </a:ext>
            </a:extLst>
          </p:cNvPr>
          <p:cNvSpPr txBox="1"/>
          <p:nvPr/>
        </p:nvSpPr>
        <p:spPr>
          <a:xfrm>
            <a:off x="955481" y="5472426"/>
            <a:ext cx="10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466334-9D51-8BA4-A930-32233730A426}"/>
              </a:ext>
            </a:extLst>
          </p:cNvPr>
          <p:cNvSpPr/>
          <p:nvPr/>
        </p:nvSpPr>
        <p:spPr>
          <a:xfrm>
            <a:off x="3595315" y="5359597"/>
            <a:ext cx="658633" cy="59498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C59F8-E960-4C8F-5549-8EA459C5A422}"/>
              </a:ext>
            </a:extLst>
          </p:cNvPr>
          <p:cNvSpPr txBox="1"/>
          <p:nvPr/>
        </p:nvSpPr>
        <p:spPr>
          <a:xfrm>
            <a:off x="955481" y="4272953"/>
            <a:ext cx="173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States: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D2AE08-E53E-BCF4-CC95-ACFE541B6CCF}"/>
              </a:ext>
            </a:extLst>
          </p:cNvPr>
          <p:cNvSpPr/>
          <p:nvPr/>
        </p:nvSpPr>
        <p:spPr>
          <a:xfrm>
            <a:off x="3595315" y="4164220"/>
            <a:ext cx="658633" cy="58839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C1BCF-B088-48CA-6335-166539FB4EA8}"/>
              </a:ext>
            </a:extLst>
          </p:cNvPr>
          <p:cNvSpPr txBox="1"/>
          <p:nvPr/>
        </p:nvSpPr>
        <p:spPr>
          <a:xfrm>
            <a:off x="1036319" y="3013632"/>
            <a:ext cx="10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Input: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AD9EEC1-D18A-A97F-4F75-24AF36F0F60A}"/>
              </a:ext>
            </a:extLst>
          </p:cNvPr>
          <p:cNvSpPr/>
          <p:nvPr/>
        </p:nvSpPr>
        <p:spPr>
          <a:xfrm>
            <a:off x="3595315" y="2944027"/>
            <a:ext cx="658633" cy="58839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BC57AB-F42A-1B9E-1645-31234604E0B9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3924632" y="3532424"/>
            <a:ext cx="0" cy="63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8718EF-943B-DD29-D174-ACC9C4BE8EB2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3924632" y="4752617"/>
            <a:ext cx="0" cy="6069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970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4ED-BF83-1846-DDB9-F8E69492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Generative AI?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5C34-BF13-3159-2F2C-4C14B11F3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2237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EBF2-C1D5-9D7F-70CB-472BF98F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 Recap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98486E-BD65-EB1B-3D51-0A5841F69D8B}"/>
              </a:ext>
            </a:extLst>
          </p:cNvPr>
          <p:cNvSpPr txBox="1"/>
          <p:nvPr/>
        </p:nvSpPr>
        <p:spPr>
          <a:xfrm>
            <a:off x="955481" y="5472426"/>
            <a:ext cx="10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Output: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4466334-9D51-8BA4-A930-32233730A426}"/>
              </a:ext>
            </a:extLst>
          </p:cNvPr>
          <p:cNvSpPr/>
          <p:nvPr/>
        </p:nvSpPr>
        <p:spPr>
          <a:xfrm>
            <a:off x="3595315" y="5359597"/>
            <a:ext cx="857415" cy="59498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y(t-1)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FC59F8-E960-4C8F-5549-8EA459C5A422}"/>
              </a:ext>
            </a:extLst>
          </p:cNvPr>
          <p:cNvSpPr txBox="1"/>
          <p:nvPr/>
        </p:nvSpPr>
        <p:spPr>
          <a:xfrm>
            <a:off x="955481" y="4272953"/>
            <a:ext cx="1733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Hidden States: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D2AE08-E53E-BCF4-CC95-ACFE541B6CCF}"/>
              </a:ext>
            </a:extLst>
          </p:cNvPr>
          <p:cNvSpPr/>
          <p:nvPr/>
        </p:nvSpPr>
        <p:spPr>
          <a:xfrm>
            <a:off x="3595315" y="4164220"/>
            <a:ext cx="857415" cy="58839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h(t-1)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EC1BCF-B088-48CA-6335-166539FB4EA8}"/>
              </a:ext>
            </a:extLst>
          </p:cNvPr>
          <p:cNvSpPr txBox="1"/>
          <p:nvPr/>
        </p:nvSpPr>
        <p:spPr>
          <a:xfrm>
            <a:off x="1036319" y="3013632"/>
            <a:ext cx="1017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Input: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AD9EEC1-D18A-A97F-4F75-24AF36F0F60A}"/>
              </a:ext>
            </a:extLst>
          </p:cNvPr>
          <p:cNvSpPr/>
          <p:nvPr/>
        </p:nvSpPr>
        <p:spPr>
          <a:xfrm>
            <a:off x="3595315" y="2944027"/>
            <a:ext cx="857415" cy="58839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x(t-1)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2BC57AB-F42A-1B9E-1645-31234604E0B9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4024023" y="3532424"/>
            <a:ext cx="0" cy="63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68718EF-943B-DD29-D174-ACC9C4BE8EB2}"/>
              </a:ext>
            </a:extLst>
          </p:cNvPr>
          <p:cNvCxnSpPr>
            <a:cxnSpLocks/>
            <a:stCxn id="7" idx="2"/>
            <a:endCxn id="4" idx="0"/>
          </p:cNvCxnSpPr>
          <p:nvPr/>
        </p:nvCxnSpPr>
        <p:spPr>
          <a:xfrm>
            <a:off x="4024023" y="4752617"/>
            <a:ext cx="0" cy="6069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E5FDD4B-DB8C-D78F-7C15-10E59A499599}"/>
              </a:ext>
            </a:extLst>
          </p:cNvPr>
          <p:cNvSpPr txBox="1"/>
          <p:nvPr/>
        </p:nvSpPr>
        <p:spPr>
          <a:xfrm>
            <a:off x="2940282" y="416422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2994D1-22EC-FDEA-D8F7-34C6828568A4}"/>
              </a:ext>
            </a:extLst>
          </p:cNvPr>
          <p:cNvSpPr txBox="1"/>
          <p:nvPr/>
        </p:nvSpPr>
        <p:spPr>
          <a:xfrm>
            <a:off x="2940282" y="539092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E8A46D-D5ED-8E21-6FB0-8F70BA2360B1}"/>
              </a:ext>
            </a:extLst>
          </p:cNvPr>
          <p:cNvSpPr txBox="1"/>
          <p:nvPr/>
        </p:nvSpPr>
        <p:spPr>
          <a:xfrm>
            <a:off x="2940282" y="3013632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2D2AE3E-3E65-9A2B-5687-A5326345C164}"/>
              </a:ext>
            </a:extLst>
          </p:cNvPr>
          <p:cNvSpPr/>
          <p:nvPr/>
        </p:nvSpPr>
        <p:spPr>
          <a:xfrm>
            <a:off x="5565251" y="5359597"/>
            <a:ext cx="857415" cy="59498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y(t)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8537603A-A961-BD3E-D92F-ADB1CD4B01F3}"/>
              </a:ext>
            </a:extLst>
          </p:cNvPr>
          <p:cNvSpPr/>
          <p:nvPr/>
        </p:nvSpPr>
        <p:spPr>
          <a:xfrm>
            <a:off x="5565251" y="4164220"/>
            <a:ext cx="857415" cy="58839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h(t)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1C01947-4D29-80C7-17B0-36FFCD34035B}"/>
              </a:ext>
            </a:extLst>
          </p:cNvPr>
          <p:cNvSpPr/>
          <p:nvPr/>
        </p:nvSpPr>
        <p:spPr>
          <a:xfrm>
            <a:off x="5565251" y="2944027"/>
            <a:ext cx="857415" cy="58839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x(t)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FD8A1D5-8BD3-F4A8-D748-81281403B5CE}"/>
              </a:ext>
            </a:extLst>
          </p:cNvPr>
          <p:cNvCxnSpPr>
            <a:cxnSpLocks/>
            <a:stCxn id="19" idx="2"/>
            <a:endCxn id="18" idx="0"/>
          </p:cNvCxnSpPr>
          <p:nvPr/>
        </p:nvCxnSpPr>
        <p:spPr>
          <a:xfrm>
            <a:off x="5993959" y="3532424"/>
            <a:ext cx="0" cy="63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A42AF08-0EE7-F437-7447-03715E30E18A}"/>
              </a:ext>
            </a:extLst>
          </p:cNvPr>
          <p:cNvCxnSpPr>
            <a:cxnSpLocks/>
            <a:stCxn id="18" idx="2"/>
            <a:endCxn id="16" idx="0"/>
          </p:cNvCxnSpPr>
          <p:nvPr/>
        </p:nvCxnSpPr>
        <p:spPr>
          <a:xfrm>
            <a:off x="5993959" y="4752617"/>
            <a:ext cx="0" cy="6069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1DF96D0-6198-4911-F869-A87A548633C5}"/>
              </a:ext>
            </a:extLst>
          </p:cNvPr>
          <p:cNvSpPr/>
          <p:nvPr/>
        </p:nvSpPr>
        <p:spPr>
          <a:xfrm>
            <a:off x="7535187" y="5359597"/>
            <a:ext cx="932952" cy="594989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y(t+1)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EF8A82B-4B8C-4EF7-A47C-695A3D16EE00}"/>
              </a:ext>
            </a:extLst>
          </p:cNvPr>
          <p:cNvSpPr/>
          <p:nvPr/>
        </p:nvSpPr>
        <p:spPr>
          <a:xfrm>
            <a:off x="7535187" y="4164220"/>
            <a:ext cx="932952" cy="588397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h(t+1)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6A95E25-99D8-CF0B-AD6A-75288B25454E}"/>
              </a:ext>
            </a:extLst>
          </p:cNvPr>
          <p:cNvSpPr/>
          <p:nvPr/>
        </p:nvSpPr>
        <p:spPr>
          <a:xfrm>
            <a:off x="7535187" y="2944027"/>
            <a:ext cx="932952" cy="58839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x(t+1)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93031C4-A1D2-4A4B-BD2A-F851AD76C677}"/>
              </a:ext>
            </a:extLst>
          </p:cNvPr>
          <p:cNvCxnSpPr>
            <a:cxnSpLocks/>
            <a:stCxn id="25" idx="2"/>
            <a:endCxn id="24" idx="0"/>
          </p:cNvCxnSpPr>
          <p:nvPr/>
        </p:nvCxnSpPr>
        <p:spPr>
          <a:xfrm>
            <a:off x="8001663" y="3532424"/>
            <a:ext cx="0" cy="6317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A48A664-8E58-3477-B4AF-4104FF3B2398}"/>
              </a:ext>
            </a:extLst>
          </p:cNvPr>
          <p:cNvCxnSpPr>
            <a:cxnSpLocks/>
            <a:stCxn id="24" idx="2"/>
            <a:endCxn id="22" idx="0"/>
          </p:cNvCxnSpPr>
          <p:nvPr/>
        </p:nvCxnSpPr>
        <p:spPr>
          <a:xfrm>
            <a:off x="8001663" y="4752617"/>
            <a:ext cx="0" cy="6069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1AE35A-B18C-95A4-D8EA-9E6993A270DE}"/>
              </a:ext>
            </a:extLst>
          </p:cNvPr>
          <p:cNvCxnSpPr>
            <a:cxnSpLocks/>
            <a:stCxn id="7" idx="3"/>
            <a:endCxn id="18" idx="1"/>
          </p:cNvCxnSpPr>
          <p:nvPr/>
        </p:nvCxnSpPr>
        <p:spPr>
          <a:xfrm>
            <a:off x="4452730" y="4458419"/>
            <a:ext cx="111252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4A09BD-9F11-21A1-CFDE-87EF6AF5F627}"/>
              </a:ext>
            </a:extLst>
          </p:cNvPr>
          <p:cNvCxnSpPr>
            <a:cxnSpLocks/>
          </p:cNvCxnSpPr>
          <p:nvPr/>
        </p:nvCxnSpPr>
        <p:spPr>
          <a:xfrm>
            <a:off x="6422666" y="4458419"/>
            <a:ext cx="111252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43EA169-9FEE-664F-14E3-8895AEB389AE}"/>
              </a:ext>
            </a:extLst>
          </p:cNvPr>
          <p:cNvSpPr txBox="1"/>
          <p:nvPr/>
        </p:nvSpPr>
        <p:spPr>
          <a:xfrm>
            <a:off x="8897134" y="4164220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FA91F14-4C3E-EBD9-E975-33832DCFF133}"/>
              </a:ext>
            </a:extLst>
          </p:cNvPr>
          <p:cNvSpPr txBox="1"/>
          <p:nvPr/>
        </p:nvSpPr>
        <p:spPr>
          <a:xfrm>
            <a:off x="8897134" y="5390925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B597E24-C8CB-157D-1E97-D4646020A682}"/>
              </a:ext>
            </a:extLst>
          </p:cNvPr>
          <p:cNvSpPr txBox="1"/>
          <p:nvPr/>
        </p:nvSpPr>
        <p:spPr>
          <a:xfrm>
            <a:off x="8897134" y="3013632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…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012B539-2F44-3BB9-B2B0-1701712B0D62}"/>
              </a:ext>
            </a:extLst>
          </p:cNvPr>
          <p:cNvCxnSpPr>
            <a:cxnSpLocks/>
          </p:cNvCxnSpPr>
          <p:nvPr/>
        </p:nvCxnSpPr>
        <p:spPr>
          <a:xfrm>
            <a:off x="3340209" y="6422034"/>
            <a:ext cx="591150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59D6644-783C-49CF-A508-D58975E4450A}"/>
              </a:ext>
            </a:extLst>
          </p:cNvPr>
          <p:cNvSpPr txBox="1"/>
          <p:nvPr/>
        </p:nvSpPr>
        <p:spPr>
          <a:xfrm>
            <a:off x="5640265" y="2971800"/>
            <a:ext cx="353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712896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EBF2-C1D5-9D7F-70CB-472BF98F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RNNs are useful for text generation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AD9EEC1-D18A-A97F-4F75-24AF36F0F60A}"/>
              </a:ext>
            </a:extLst>
          </p:cNvPr>
          <p:cNvSpPr/>
          <p:nvPr/>
        </p:nvSpPr>
        <p:spPr>
          <a:xfrm>
            <a:off x="3483665" y="3222852"/>
            <a:ext cx="428707" cy="42732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51AE35A-B18C-95A4-D8EA-9E6993A270DE}"/>
              </a:ext>
            </a:extLst>
          </p:cNvPr>
          <p:cNvCxnSpPr>
            <a:cxnSpLocks/>
          </p:cNvCxnSpPr>
          <p:nvPr/>
        </p:nvCxnSpPr>
        <p:spPr>
          <a:xfrm>
            <a:off x="3706632" y="3718948"/>
            <a:ext cx="0" cy="288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3855D9-FE1C-C109-CBE3-A14DBE13F82F}"/>
              </a:ext>
            </a:extLst>
          </p:cNvPr>
          <p:cNvSpPr/>
          <p:nvPr/>
        </p:nvSpPr>
        <p:spPr>
          <a:xfrm>
            <a:off x="4262893" y="3222851"/>
            <a:ext cx="428707" cy="42732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D4698BB-4270-5C3B-9880-461B1DFF1155}"/>
              </a:ext>
            </a:extLst>
          </p:cNvPr>
          <p:cNvSpPr/>
          <p:nvPr/>
        </p:nvSpPr>
        <p:spPr>
          <a:xfrm>
            <a:off x="5042121" y="3222850"/>
            <a:ext cx="428707" cy="42732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488A3BE-756D-650E-3C1E-1A650C197AD4}"/>
              </a:ext>
            </a:extLst>
          </p:cNvPr>
          <p:cNvSpPr/>
          <p:nvPr/>
        </p:nvSpPr>
        <p:spPr>
          <a:xfrm>
            <a:off x="3483665" y="4082470"/>
            <a:ext cx="428707" cy="4273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8B12063F-0120-A221-010F-87FE78B9E02B}"/>
              </a:ext>
            </a:extLst>
          </p:cNvPr>
          <p:cNvSpPr/>
          <p:nvPr/>
        </p:nvSpPr>
        <p:spPr>
          <a:xfrm>
            <a:off x="4262893" y="4082469"/>
            <a:ext cx="428707" cy="4273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E1A19BE2-FA67-2FAD-C080-30C51D23A6ED}"/>
              </a:ext>
            </a:extLst>
          </p:cNvPr>
          <p:cNvSpPr/>
          <p:nvPr/>
        </p:nvSpPr>
        <p:spPr>
          <a:xfrm>
            <a:off x="5042121" y="4082468"/>
            <a:ext cx="428707" cy="4273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4CDFF7-DD2C-4B29-21CC-316172B22272}"/>
              </a:ext>
            </a:extLst>
          </p:cNvPr>
          <p:cNvSpPr/>
          <p:nvPr/>
        </p:nvSpPr>
        <p:spPr>
          <a:xfrm>
            <a:off x="5881646" y="4082468"/>
            <a:ext cx="428707" cy="4273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D3ED94E2-7D43-AC46-85FB-4E6C954FFB15}"/>
              </a:ext>
            </a:extLst>
          </p:cNvPr>
          <p:cNvSpPr/>
          <p:nvPr/>
        </p:nvSpPr>
        <p:spPr>
          <a:xfrm>
            <a:off x="6660874" y="4082467"/>
            <a:ext cx="428707" cy="42732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19767E99-00FA-6F91-3399-15ED6DFABCA2}"/>
              </a:ext>
            </a:extLst>
          </p:cNvPr>
          <p:cNvSpPr/>
          <p:nvPr/>
        </p:nvSpPr>
        <p:spPr>
          <a:xfrm>
            <a:off x="5063324" y="4942087"/>
            <a:ext cx="428707" cy="42732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B7232D3E-8934-8E15-4B33-CE5940C230A0}"/>
              </a:ext>
            </a:extLst>
          </p:cNvPr>
          <p:cNvSpPr/>
          <p:nvPr/>
        </p:nvSpPr>
        <p:spPr>
          <a:xfrm>
            <a:off x="5842552" y="4942086"/>
            <a:ext cx="428707" cy="42732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396A0780-72A8-4426-8DF7-7FDF42DB6F0B}"/>
              </a:ext>
            </a:extLst>
          </p:cNvPr>
          <p:cNvSpPr/>
          <p:nvPr/>
        </p:nvSpPr>
        <p:spPr>
          <a:xfrm>
            <a:off x="6621780" y="4942085"/>
            <a:ext cx="428707" cy="427325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10C1903-D64D-87EF-231A-638F34DEA996}"/>
              </a:ext>
            </a:extLst>
          </p:cNvPr>
          <p:cNvCxnSpPr>
            <a:cxnSpLocks/>
          </p:cNvCxnSpPr>
          <p:nvPr/>
        </p:nvCxnSpPr>
        <p:spPr>
          <a:xfrm>
            <a:off x="4487185" y="3718948"/>
            <a:ext cx="0" cy="288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C4CCA5E-4E5E-145F-17CB-B56B061F31F1}"/>
              </a:ext>
            </a:extLst>
          </p:cNvPr>
          <p:cNvCxnSpPr>
            <a:cxnSpLocks/>
          </p:cNvCxnSpPr>
          <p:nvPr/>
        </p:nvCxnSpPr>
        <p:spPr>
          <a:xfrm>
            <a:off x="5267738" y="3718948"/>
            <a:ext cx="0" cy="288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837A70D-E4EE-4772-EB6F-42E18F5EAE0F}"/>
              </a:ext>
            </a:extLst>
          </p:cNvPr>
          <p:cNvCxnSpPr>
            <a:cxnSpLocks/>
          </p:cNvCxnSpPr>
          <p:nvPr/>
        </p:nvCxnSpPr>
        <p:spPr>
          <a:xfrm>
            <a:off x="5257467" y="4585640"/>
            <a:ext cx="0" cy="288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CB827DC-71FA-C328-4829-CF93D3243E18}"/>
              </a:ext>
            </a:extLst>
          </p:cNvPr>
          <p:cNvCxnSpPr>
            <a:cxnSpLocks/>
          </p:cNvCxnSpPr>
          <p:nvPr/>
        </p:nvCxnSpPr>
        <p:spPr>
          <a:xfrm>
            <a:off x="6090034" y="4585640"/>
            <a:ext cx="0" cy="288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BCDD046-16D2-AC10-36E9-28392F8DDF97}"/>
              </a:ext>
            </a:extLst>
          </p:cNvPr>
          <p:cNvCxnSpPr>
            <a:cxnSpLocks/>
          </p:cNvCxnSpPr>
          <p:nvPr/>
        </p:nvCxnSpPr>
        <p:spPr>
          <a:xfrm>
            <a:off x="6862636" y="4585640"/>
            <a:ext cx="0" cy="2885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C71C39D-459E-E61D-966F-BC5B0BEA1CFD}"/>
              </a:ext>
            </a:extLst>
          </p:cNvPr>
          <p:cNvCxnSpPr>
            <a:cxnSpLocks/>
          </p:cNvCxnSpPr>
          <p:nvPr/>
        </p:nvCxnSpPr>
        <p:spPr>
          <a:xfrm>
            <a:off x="3985259" y="4301656"/>
            <a:ext cx="220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932F2ED-1E22-F879-027A-692A3D79D407}"/>
              </a:ext>
            </a:extLst>
          </p:cNvPr>
          <p:cNvCxnSpPr>
            <a:cxnSpLocks/>
          </p:cNvCxnSpPr>
          <p:nvPr/>
        </p:nvCxnSpPr>
        <p:spPr>
          <a:xfrm>
            <a:off x="4765813" y="4301656"/>
            <a:ext cx="220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DCBF16B9-CE3A-D4E7-66BB-02D43E829406}"/>
              </a:ext>
            </a:extLst>
          </p:cNvPr>
          <p:cNvCxnSpPr>
            <a:cxnSpLocks/>
          </p:cNvCxnSpPr>
          <p:nvPr/>
        </p:nvCxnSpPr>
        <p:spPr>
          <a:xfrm>
            <a:off x="5582148" y="4301656"/>
            <a:ext cx="220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2D2BC08-4CB2-6ECE-EC86-859AAC7B49DD}"/>
              </a:ext>
            </a:extLst>
          </p:cNvPr>
          <p:cNvCxnSpPr>
            <a:cxnSpLocks/>
          </p:cNvCxnSpPr>
          <p:nvPr/>
        </p:nvCxnSpPr>
        <p:spPr>
          <a:xfrm>
            <a:off x="6401131" y="4301656"/>
            <a:ext cx="220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979621D4-7E9A-6998-4194-91C6C2E1E408}"/>
              </a:ext>
            </a:extLst>
          </p:cNvPr>
          <p:cNvCxnSpPr>
            <a:cxnSpLocks/>
          </p:cNvCxnSpPr>
          <p:nvPr/>
        </p:nvCxnSpPr>
        <p:spPr>
          <a:xfrm>
            <a:off x="5574197" y="5185576"/>
            <a:ext cx="220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23854E3-21E5-0CFB-60E4-6EF8BDAEE28B}"/>
              </a:ext>
            </a:extLst>
          </p:cNvPr>
          <p:cNvCxnSpPr>
            <a:cxnSpLocks/>
          </p:cNvCxnSpPr>
          <p:nvPr/>
        </p:nvCxnSpPr>
        <p:spPr>
          <a:xfrm>
            <a:off x="6345474" y="5169674"/>
            <a:ext cx="22064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1438FF19-0E7C-2D4E-2CC8-A559A4FDB700}"/>
              </a:ext>
            </a:extLst>
          </p:cNvPr>
          <p:cNvSpPr/>
          <p:nvPr/>
        </p:nvSpPr>
        <p:spPr>
          <a:xfrm>
            <a:off x="3267986" y="3069202"/>
            <a:ext cx="2417197" cy="1574359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2806F4-F0F6-689D-A9FB-D78DDD5FF9B6}"/>
              </a:ext>
            </a:extLst>
          </p:cNvPr>
          <p:cNvSpPr txBox="1"/>
          <p:nvPr/>
        </p:nvSpPr>
        <p:spPr>
          <a:xfrm>
            <a:off x="1507922" y="2959405"/>
            <a:ext cx="14782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Encoder</a:t>
            </a: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7B6D533-6B31-EF7A-C8F2-3D3E359EDB2E}"/>
              </a:ext>
            </a:extLst>
          </p:cNvPr>
          <p:cNvSpPr/>
          <p:nvPr/>
        </p:nvSpPr>
        <p:spPr>
          <a:xfrm>
            <a:off x="4897671" y="3942715"/>
            <a:ext cx="2417197" cy="1574359"/>
          </a:xfrm>
          <a:prstGeom prst="round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E0C4DD5-0774-F21C-B283-233D85DE06E8}"/>
              </a:ext>
            </a:extLst>
          </p:cNvPr>
          <p:cNvSpPr txBox="1"/>
          <p:nvPr/>
        </p:nvSpPr>
        <p:spPr>
          <a:xfrm>
            <a:off x="7580317" y="5131084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Decoder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31CD48A-BD6B-FD43-D685-05DCFE807E22}"/>
              </a:ext>
            </a:extLst>
          </p:cNvPr>
          <p:cNvSpPr txBox="1"/>
          <p:nvPr/>
        </p:nvSpPr>
        <p:spPr>
          <a:xfrm>
            <a:off x="3380606" y="2572728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2060"/>
                </a:solidFill>
              </a:rPr>
              <a:t>This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E7FDFDA-014B-131C-0405-1A7731E09933}"/>
              </a:ext>
            </a:extLst>
          </p:cNvPr>
          <p:cNvSpPr txBox="1"/>
          <p:nvPr/>
        </p:nvSpPr>
        <p:spPr>
          <a:xfrm>
            <a:off x="4262893" y="2564775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2060"/>
                </a:solidFill>
              </a:rPr>
              <a:t>is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0F7BAE4-9814-BBF5-1A64-1A5320DC3963}"/>
              </a:ext>
            </a:extLst>
          </p:cNvPr>
          <p:cNvSpPr txBox="1"/>
          <p:nvPr/>
        </p:nvSpPr>
        <p:spPr>
          <a:xfrm>
            <a:off x="4929582" y="2556969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2060"/>
                </a:solidFill>
              </a:rPr>
              <a:t>good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92DB56F-E9B5-4F28-B652-6AE43B4C8FAE}"/>
              </a:ext>
            </a:extLst>
          </p:cNvPr>
          <p:cNvSpPr txBox="1"/>
          <p:nvPr/>
        </p:nvSpPr>
        <p:spPr>
          <a:xfrm>
            <a:off x="4897009" y="5683001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2060"/>
                </a:solidFill>
              </a:rPr>
              <a:t>Das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384889A-B37D-FADB-D2AC-14362878FDBC}"/>
              </a:ext>
            </a:extLst>
          </p:cNvPr>
          <p:cNvSpPr txBox="1"/>
          <p:nvPr/>
        </p:nvSpPr>
        <p:spPr>
          <a:xfrm>
            <a:off x="5779296" y="5675048"/>
            <a:ext cx="444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 err="1">
                <a:solidFill>
                  <a:srgbClr val="002060"/>
                </a:solidFill>
              </a:rPr>
              <a:t>ist</a:t>
            </a:r>
            <a:endParaRPr lang="en-GB" b="1" i="1" dirty="0">
              <a:solidFill>
                <a:srgbClr val="00206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F09F0E1-878B-60C1-24F7-29DA14643878}"/>
              </a:ext>
            </a:extLst>
          </p:cNvPr>
          <p:cNvSpPr txBox="1"/>
          <p:nvPr/>
        </p:nvSpPr>
        <p:spPr>
          <a:xfrm>
            <a:off x="6445985" y="5667242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i="1" dirty="0">
                <a:solidFill>
                  <a:srgbClr val="002060"/>
                </a:solidFill>
              </a:rPr>
              <a:t>gut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A8E4F14F-4C92-0EFB-5A0C-78471B1546A0}"/>
              </a:ext>
            </a:extLst>
          </p:cNvPr>
          <p:cNvSpPr/>
          <p:nvPr/>
        </p:nvSpPr>
        <p:spPr>
          <a:xfrm>
            <a:off x="4873651" y="3901973"/>
            <a:ext cx="788174" cy="788311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4214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EBF2-C1D5-9D7F-70CB-472BF98F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 – I grew up with it 😉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3D4EDBD-BFF6-D8E7-DBE0-BE742FEB1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42" y="2231712"/>
            <a:ext cx="2324325" cy="392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E72861-4905-7F76-CC95-915301F565C2}"/>
              </a:ext>
            </a:extLst>
          </p:cNvPr>
          <p:cNvSpPr txBox="1"/>
          <p:nvPr/>
        </p:nvSpPr>
        <p:spPr>
          <a:xfrm>
            <a:off x="2061931" y="6255846"/>
            <a:ext cx="29025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https://</a:t>
            </a:r>
            <a:r>
              <a:rPr lang="en-GB" sz="800" dirty="0" err="1"/>
              <a:t>theconversation.com</a:t>
            </a:r>
            <a:r>
              <a:rPr lang="en-GB" sz="800" dirty="0"/>
              <a:t>/star-treks-holodeck-from-science-fiction-to-a-new-reality-74839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5FFFE8D-57D5-BE1F-0AAF-F96162586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187" y="2506720"/>
            <a:ext cx="1964751" cy="296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97DDB1-D59B-7843-58BE-0B00224C5071}"/>
              </a:ext>
            </a:extLst>
          </p:cNvPr>
          <p:cNvSpPr txBox="1"/>
          <p:nvPr/>
        </p:nvSpPr>
        <p:spPr>
          <a:xfrm>
            <a:off x="6873795" y="5667880"/>
            <a:ext cx="30812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 dirty="0"/>
              <a:t>Source: https://</a:t>
            </a:r>
            <a:r>
              <a:rPr lang="en-GB" sz="800" dirty="0" err="1"/>
              <a:t>www.fanpop.com</a:t>
            </a:r>
            <a:r>
              <a:rPr lang="en-GB" sz="800" dirty="0"/>
              <a:t>/clubs/star-trek-the-next-generation/images/9406565/title/</a:t>
            </a:r>
            <a:r>
              <a:rPr lang="en-GB" sz="800" dirty="0" err="1"/>
              <a:t>lt</a:t>
            </a:r>
            <a:r>
              <a:rPr lang="en-GB" sz="800" dirty="0"/>
              <a:t>-commander-data-photo</a:t>
            </a:r>
          </a:p>
        </p:txBody>
      </p:sp>
    </p:spTree>
    <p:extLst>
      <p:ext uri="{BB962C8B-B14F-4D97-AF65-F5344CB8AC3E}">
        <p14:creationId xmlns:p14="http://schemas.microsoft.com/office/powerpoint/2010/main" val="1950593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5EBF2-C1D5-9D7F-70CB-472BF98F1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AI – What is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7A8E2B-568F-D4C0-CCD7-EEFAF371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25" y="2566725"/>
            <a:ext cx="2776551" cy="2776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09BCD-DFFE-305D-3974-D076FB7E7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44" y="2566725"/>
            <a:ext cx="2776551" cy="27765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586A90-E82A-908E-2B68-B91A28C184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4963" y="2566725"/>
            <a:ext cx="2776551" cy="27765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1A3E271-0E8A-0796-26C5-73941420D83A}"/>
              </a:ext>
            </a:extLst>
          </p:cNvPr>
          <p:cNvSpPr txBox="1"/>
          <p:nvPr/>
        </p:nvSpPr>
        <p:spPr>
          <a:xfrm>
            <a:off x="288098" y="5627718"/>
            <a:ext cx="116158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"/>
                <a:ea typeface="+mn-ea"/>
                <a:cs typeface="+mn-cs"/>
              </a:rPr>
              <a:t>AI that can produce original content close enough to human generated content for real-world tasks</a:t>
            </a:r>
          </a:p>
        </p:txBody>
      </p:sp>
    </p:spTree>
    <p:extLst>
      <p:ext uri="{BB962C8B-B14F-4D97-AF65-F5344CB8AC3E}">
        <p14:creationId xmlns:p14="http://schemas.microsoft.com/office/powerpoint/2010/main" val="1129420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4E4ED-BF83-1846-DDB9-F8E69492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does it work (Text Generation Edition)?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BF5C34-BF13-3159-2F2C-4C14B11F39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6464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4231-C677-D4B5-E67D-048C4E31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Transformer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38610-B7F5-3F9C-7D04-2EBC1C6A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100" y="2128140"/>
            <a:ext cx="4170589" cy="44818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DAD7BB-1A58-750D-A41E-F4BEC1252835}"/>
              </a:ext>
            </a:extLst>
          </p:cNvPr>
          <p:cNvSpPr/>
          <p:nvPr/>
        </p:nvSpPr>
        <p:spPr>
          <a:xfrm>
            <a:off x="2767109" y="3681713"/>
            <a:ext cx="1284514" cy="2403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EC386-A26F-7099-B621-7B42DED89611}"/>
              </a:ext>
            </a:extLst>
          </p:cNvPr>
          <p:cNvSpPr txBox="1"/>
          <p:nvPr/>
        </p:nvSpPr>
        <p:spPr>
          <a:xfrm>
            <a:off x="6326735" y="3132960"/>
            <a:ext cx="4267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Source: </a:t>
            </a:r>
            <a:r>
              <a:rPr lang="en-GB" dirty="0">
                <a:hlinkClick r:id="rId3"/>
              </a:rPr>
              <a:t>https://arxiv.org/pdf/1706.03762.pdf</a:t>
            </a:r>
            <a:endParaRPr lang="en-GB" dirty="0"/>
          </a:p>
          <a:p>
            <a:r>
              <a:rPr lang="en-GB" dirty="0"/>
              <a:t>(Attention is all you need)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01F7E-7476-7480-0064-ADD6315DAE69}"/>
              </a:ext>
            </a:extLst>
          </p:cNvPr>
          <p:cNvSpPr txBox="1"/>
          <p:nvPr/>
        </p:nvSpPr>
        <p:spPr>
          <a:xfrm>
            <a:off x="2788880" y="3225293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BE76C8-797F-0164-4F67-F119125D7A6A}"/>
              </a:ext>
            </a:extLst>
          </p:cNvPr>
          <p:cNvSpPr/>
          <p:nvPr/>
        </p:nvSpPr>
        <p:spPr>
          <a:xfrm>
            <a:off x="4051623" y="2392810"/>
            <a:ext cx="1284514" cy="384704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435F64-AE43-346F-EF95-A05DD2905F0B}"/>
              </a:ext>
            </a:extLst>
          </p:cNvPr>
          <p:cNvSpPr txBox="1"/>
          <p:nvPr/>
        </p:nvSpPr>
        <p:spPr>
          <a:xfrm>
            <a:off x="5151760" y="2067022"/>
            <a:ext cx="117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Decoder</a:t>
            </a:r>
          </a:p>
        </p:txBody>
      </p:sp>
    </p:spTree>
    <p:extLst>
      <p:ext uri="{BB962C8B-B14F-4D97-AF65-F5344CB8AC3E}">
        <p14:creationId xmlns:p14="http://schemas.microsoft.com/office/powerpoint/2010/main" val="3363952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4231-C677-D4B5-E67D-048C4E31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Encoder-only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38610-B7F5-3F9C-7D04-2EBC1C6A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4" y="2114914"/>
            <a:ext cx="4170589" cy="44818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DAD7BB-1A58-750D-A41E-F4BEC1252835}"/>
              </a:ext>
            </a:extLst>
          </p:cNvPr>
          <p:cNvSpPr/>
          <p:nvPr/>
        </p:nvSpPr>
        <p:spPr>
          <a:xfrm>
            <a:off x="1045029" y="3701142"/>
            <a:ext cx="1284514" cy="2403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801F7E-7476-7480-0064-ADD6315DAE69}"/>
              </a:ext>
            </a:extLst>
          </p:cNvPr>
          <p:cNvSpPr txBox="1"/>
          <p:nvPr/>
        </p:nvSpPr>
        <p:spPr>
          <a:xfrm>
            <a:off x="1066800" y="3244722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E7A37-319A-DD2B-AC29-115B67C12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606" y="2505456"/>
            <a:ext cx="6577108" cy="35993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sz="3600" dirty="0"/>
              <a:t>Encoder:</a:t>
            </a:r>
          </a:p>
          <a:p>
            <a:r>
              <a:rPr lang="en-GB" dirty="0"/>
              <a:t>Reads the entire input sequence &amp; encodes the information</a:t>
            </a:r>
          </a:p>
          <a:p>
            <a:r>
              <a:rPr lang="en-GB" dirty="0"/>
              <a:t>Bidirectional: It has access to all the words in the input sequence</a:t>
            </a:r>
          </a:p>
          <a:p>
            <a:r>
              <a:rPr lang="en-GB" dirty="0"/>
              <a:t>Useful for tasks where the entire context needs to be taken into account</a:t>
            </a:r>
          </a:p>
          <a:p>
            <a:r>
              <a:rPr lang="en-GB" dirty="0"/>
              <a:t>Example: Text classification with BERT (</a:t>
            </a:r>
            <a:r>
              <a:rPr lang="en-GB" b="1" dirty="0"/>
              <a:t>B</a:t>
            </a:r>
            <a:r>
              <a:rPr lang="en-GB" dirty="0"/>
              <a:t>idirectional </a:t>
            </a:r>
            <a:r>
              <a:rPr lang="en-GB" b="1" dirty="0"/>
              <a:t>E</a:t>
            </a:r>
            <a:r>
              <a:rPr lang="en-GB" dirty="0"/>
              <a:t>ncoder </a:t>
            </a:r>
            <a:r>
              <a:rPr lang="en-GB" b="1" dirty="0"/>
              <a:t>R</a:t>
            </a:r>
            <a:r>
              <a:rPr lang="en-GB" dirty="0"/>
              <a:t>epresentation from </a:t>
            </a:r>
            <a:r>
              <a:rPr lang="en-GB" b="1" dirty="0"/>
              <a:t>T</a:t>
            </a:r>
            <a:r>
              <a:rPr lang="en-GB" dirty="0"/>
              <a:t>ransformers)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2119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64231-C677-D4B5-E67D-048C4E312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Encoder-decoder models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138610-B7F5-3F9C-7D04-2EBC1C6AF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54" y="2114914"/>
            <a:ext cx="4170589" cy="4481827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E7A37-319A-DD2B-AC29-115B67C12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606" y="2505456"/>
            <a:ext cx="6577108" cy="35993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Encoder-Decoder:</a:t>
            </a:r>
          </a:p>
          <a:p>
            <a:r>
              <a:rPr lang="en-GB" dirty="0"/>
              <a:t>Combines both abilities: Reading and understanding an input sequence and generating an output sequence</a:t>
            </a:r>
          </a:p>
          <a:p>
            <a:r>
              <a:rPr lang="en-GB" dirty="0"/>
              <a:t>Sequence-to-sequence models (T5, BART)</a:t>
            </a:r>
          </a:p>
          <a:p>
            <a:r>
              <a:rPr lang="en-GB" dirty="0"/>
              <a:t>Example: Translation </a:t>
            </a:r>
          </a:p>
          <a:p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48A21E-A13B-0379-052E-CF3FF9C1F0BF}"/>
              </a:ext>
            </a:extLst>
          </p:cNvPr>
          <p:cNvSpPr/>
          <p:nvPr/>
        </p:nvSpPr>
        <p:spPr>
          <a:xfrm>
            <a:off x="2211938" y="2360153"/>
            <a:ext cx="1284514" cy="3847044"/>
          </a:xfrm>
          <a:prstGeom prst="rect">
            <a:avLst/>
          </a:prstGeom>
          <a:noFill/>
          <a:ln w="3810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63E776-BE7D-1441-60F8-972B377D154B}"/>
              </a:ext>
            </a:extLst>
          </p:cNvPr>
          <p:cNvSpPr txBox="1"/>
          <p:nvPr/>
        </p:nvSpPr>
        <p:spPr>
          <a:xfrm>
            <a:off x="3312075" y="2034365"/>
            <a:ext cx="1174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Decoder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B447436-136C-0B19-ED81-14A3AE19F55F}"/>
              </a:ext>
            </a:extLst>
          </p:cNvPr>
          <p:cNvSpPr/>
          <p:nvPr/>
        </p:nvSpPr>
        <p:spPr>
          <a:xfrm>
            <a:off x="1045029" y="3701142"/>
            <a:ext cx="1284514" cy="2403630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612E08-12A1-4535-09AC-E7EA75EFDF04}"/>
              </a:ext>
            </a:extLst>
          </p:cNvPr>
          <p:cNvSpPr txBox="1"/>
          <p:nvPr/>
        </p:nvSpPr>
        <p:spPr>
          <a:xfrm>
            <a:off x="1066800" y="3244722"/>
            <a:ext cx="1709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Encoder</a:t>
            </a:r>
          </a:p>
        </p:txBody>
      </p:sp>
    </p:spTree>
    <p:extLst>
      <p:ext uri="{BB962C8B-B14F-4D97-AF65-F5344CB8AC3E}">
        <p14:creationId xmlns:p14="http://schemas.microsoft.com/office/powerpoint/2010/main" val="1890790564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216</TotalTime>
  <Words>599</Words>
  <Application>Microsoft Macintosh PowerPoint</Application>
  <PresentationFormat>Widescreen</PresentationFormat>
  <Paragraphs>115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Amazon Ember</vt:lpstr>
      <vt:lpstr>Arial</vt:lpstr>
      <vt:lpstr>Trebuchet MS</vt:lpstr>
      <vt:lpstr>Berlin</vt:lpstr>
      <vt:lpstr>Generative AI in Organisations: Challenges and Opportunities</vt:lpstr>
      <vt:lpstr>Agenda</vt:lpstr>
      <vt:lpstr>What is Generative AI?</vt:lpstr>
      <vt:lpstr>Generative AI – I grew up with it 😉</vt:lpstr>
      <vt:lpstr>Generative AI – What is it?</vt:lpstr>
      <vt:lpstr>How does it work (Text Generation Edition)?</vt:lpstr>
      <vt:lpstr>Transformer Architecture</vt:lpstr>
      <vt:lpstr>Encoder-only models</vt:lpstr>
      <vt:lpstr>Encoder-decoder models</vt:lpstr>
      <vt:lpstr>Decoder-only models</vt:lpstr>
      <vt:lpstr>How to train decoder-only models</vt:lpstr>
      <vt:lpstr>Training using human feedback</vt:lpstr>
      <vt:lpstr>Agenda</vt:lpstr>
      <vt:lpstr>How to deploy Large Language Models?</vt:lpstr>
      <vt:lpstr>There are different ways to use LLMs</vt:lpstr>
      <vt:lpstr>Self-hosting</vt:lpstr>
      <vt:lpstr>Challenge with self-hosting</vt:lpstr>
      <vt:lpstr>Cloud providers can help</vt:lpstr>
      <vt:lpstr>How to use Large Language Models?</vt:lpstr>
      <vt:lpstr>API use</vt:lpstr>
      <vt:lpstr>Better: playground</vt:lpstr>
      <vt:lpstr>How to build applications with LLMs?</vt:lpstr>
      <vt:lpstr>Architecture</vt:lpstr>
      <vt:lpstr>Demo</vt:lpstr>
      <vt:lpstr>Agenda</vt:lpstr>
      <vt:lpstr>Bias in LLMs</vt:lpstr>
      <vt:lpstr>Ethics with (Generative) AI</vt:lpstr>
      <vt:lpstr>Appendix</vt:lpstr>
      <vt:lpstr>Neural Networks Recap</vt:lpstr>
      <vt:lpstr>Recurrent Neural Networks Recap</vt:lpstr>
      <vt:lpstr>RNNs are useful for text generation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Generative AI in Organisations: Challenges and Opportunities</dc:title>
  <dc:creator>Microsoft Office User</dc:creator>
  <cp:lastModifiedBy>Microsoft Office User</cp:lastModifiedBy>
  <cp:revision>3</cp:revision>
  <dcterms:created xsi:type="dcterms:W3CDTF">2023-05-14T07:18:22Z</dcterms:created>
  <dcterms:modified xsi:type="dcterms:W3CDTF">2023-05-18T09:38:35Z</dcterms:modified>
</cp:coreProperties>
</file>